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9" r:id="rId3"/>
    <p:sldId id="258" r:id="rId4"/>
    <p:sldId id="271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57" r:id="rId19"/>
    <p:sldId id="273" r:id="rId20"/>
    <p:sldId id="277" r:id="rId21"/>
    <p:sldId id="275" r:id="rId22"/>
    <p:sldId id="276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FE9B7-769E-493D-9CE8-4E33AC822BC9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4E841-9927-4982-A447-35EF33D1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see:</a:t>
            </a:r>
            <a:r>
              <a:rPr lang="en-US" baseline="0" dirty="0" smtClean="0"/>
              <a:t> </a:t>
            </a:r>
            <a:r>
              <a:rPr lang="en-US" dirty="0" smtClean="0"/>
              <a:t>http://office.microsoft.com/en-us/access-help/add-to-or-subtract-from-date-and-time-values-HP001098485.aspx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4E841-9927-4982-A447-35EF33D1AEB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(SELECT [</a:t>
            </a:r>
            <a:r>
              <a:rPr lang="en-US" dirty="0" err="1" smtClean="0"/>
              <a:t>PhotoJournalTitle</a:t>
            </a:r>
            <a:r>
              <a:rPr lang="en-US" dirty="0" smtClean="0"/>
              <a:t>] FROM [Copyright Compliance] As </a:t>
            </a:r>
            <a:r>
              <a:rPr lang="en-US" dirty="0" err="1" smtClean="0"/>
              <a:t>Tmp</a:t>
            </a:r>
            <a:r>
              <a:rPr lang="en-US" dirty="0" smtClean="0"/>
              <a:t> GROUP BY [</a:t>
            </a:r>
            <a:r>
              <a:rPr lang="en-US" dirty="0" err="1" smtClean="0"/>
              <a:t>PhotoJournalTitle</a:t>
            </a:r>
            <a:r>
              <a:rPr lang="en-US" smtClean="0"/>
              <a:t>] HAVING Count(*)&gt;5)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4E841-9927-4982-A447-35EF33D1AEB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EA555CC-C632-4533-9942-2B1929D8153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34448D2-E11F-495F-AA43-2DD31065E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55CC-C632-4533-9942-2B1929D8153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48D2-E11F-495F-AA43-2DD31065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55CC-C632-4533-9942-2B1929D8153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48D2-E11F-495F-AA43-2DD31065E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55CC-C632-4533-9942-2B1929D8153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48D2-E11F-495F-AA43-2DD31065E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EA555CC-C632-4533-9942-2B1929D8153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34448D2-E11F-495F-AA43-2DD31065E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55CC-C632-4533-9942-2B1929D8153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48D2-E11F-495F-AA43-2DD31065E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55CC-C632-4533-9942-2B1929D8153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48D2-E11F-495F-AA43-2DD31065E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55CC-C632-4533-9942-2B1929D8153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48D2-E11F-495F-AA43-2DD31065E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55CC-C632-4533-9942-2B1929D8153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48D2-E11F-495F-AA43-2DD31065E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55CC-C632-4533-9942-2B1929D8153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48D2-E11F-495F-AA43-2DD31065E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55CC-C632-4533-9942-2B1929D8153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48D2-E11F-495F-AA43-2DD31065E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A555CC-C632-4533-9942-2B1929D8153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4448D2-E11F-495F-AA43-2DD31065E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Access to Hack </a:t>
            </a:r>
            <a:r>
              <a:rPr lang="en-US" dirty="0"/>
              <a:t>Y</a:t>
            </a:r>
            <a:r>
              <a:rPr lang="en-US" dirty="0" smtClean="0"/>
              <a:t>our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If you really want to…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Leave all the other options default.</a:t>
            </a:r>
            <a:endParaRPr lang="en-US" dirty="0"/>
          </a:p>
        </p:txBody>
      </p:sp>
      <p:pic>
        <p:nvPicPr>
          <p:cNvPr id="21506" name="Picture 2" descr="C:\Users\lrath\AppData\Local\Temp\SNAGHTML23bed44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4857750" cy="3409951"/>
          </a:xfrm>
          <a:prstGeom prst="rect">
            <a:avLst/>
          </a:prstGeom>
          <a:noFill/>
        </p:spPr>
      </p:pic>
      <p:pic>
        <p:nvPicPr>
          <p:cNvPr id="21508" name="Picture 4" descr="C:\Users\lrath\AppData\Local\Temp\SNAGHTML23bf18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850" y="2438400"/>
            <a:ext cx="4857750" cy="3409951"/>
          </a:xfrm>
          <a:prstGeom prst="rect">
            <a:avLst/>
          </a:prstGeom>
          <a:noFill/>
        </p:spPr>
      </p:pic>
      <p:pic>
        <p:nvPicPr>
          <p:cNvPr id="21510" name="Picture 6" descr="C:\Users\lrath\AppData\Local\Temp\SNAGHTML23bf9c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362200"/>
            <a:ext cx="3505200" cy="363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Linked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1: Log into the database.</a:t>
            </a:r>
          </a:p>
          <a:p>
            <a:r>
              <a:rPr lang="en-US" dirty="0" smtClean="0"/>
              <a:t>Step 2: Pick the tables to link</a:t>
            </a:r>
          </a:p>
          <a:p>
            <a:pPr lvl="1"/>
            <a:r>
              <a:rPr lang="en-US" sz="2400" dirty="0" smtClean="0"/>
              <a:t>You’ll see every table in the Customization Manager. Only the </a:t>
            </a:r>
            <a:r>
              <a:rPr lang="en-US" sz="2400" dirty="0" err="1" smtClean="0"/>
              <a:t>dbo</a:t>
            </a:r>
            <a:r>
              <a:rPr lang="en-US" sz="2400" dirty="0" smtClean="0"/>
              <a:t>_ tables are important.</a:t>
            </a:r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sz="2400" b="1" dirty="0" err="1" smtClean="0"/>
              <a:t>dbo_Transactions</a:t>
            </a:r>
            <a:endParaRPr lang="en-US" sz="2400" b="1" dirty="0" smtClean="0"/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sz="2400" b="1" dirty="0" err="1" smtClean="0"/>
              <a:t>dbo_Users</a:t>
            </a:r>
            <a:r>
              <a:rPr lang="en-US" sz="2400" dirty="0" smtClean="0"/>
              <a:t> (etc)</a:t>
            </a:r>
            <a:endParaRPr lang="en-US" sz="2400" dirty="0"/>
          </a:p>
        </p:txBody>
      </p:sp>
      <p:pic>
        <p:nvPicPr>
          <p:cNvPr id="22530" name="Picture 2" descr="C:\Users\lrath\AppData\Local\Temp\SNAGHTML23c07ba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00600"/>
            <a:ext cx="3419475" cy="1533526"/>
          </a:xfrm>
          <a:prstGeom prst="rect">
            <a:avLst/>
          </a:prstGeom>
          <a:noFill/>
        </p:spPr>
      </p:pic>
      <p:pic>
        <p:nvPicPr>
          <p:cNvPr id="22532" name="Picture 4" descr="C:\Users\lrath\AppData\Local\Temp\SNAGHTML23c200f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67298"/>
            <a:ext cx="3533775" cy="3390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 the Create menu, choose </a:t>
            </a:r>
            <a:r>
              <a:rPr lang="en-US" b="1" dirty="0" smtClean="0"/>
              <a:t>Query Wizard.</a:t>
            </a:r>
          </a:p>
          <a:p>
            <a:r>
              <a:rPr lang="en-US" dirty="0" smtClean="0"/>
              <a:t>Add the fields you want to see in the end report, and any fields you want to operate against.</a:t>
            </a:r>
            <a:endParaRPr lang="en-US" b="1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0"/>
            <a:ext cx="78851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lrath\AppData\Local\Temp\SNAGHTML23c4e2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05200"/>
            <a:ext cx="3721134" cy="2781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 the fields you want to see in your results (and any fields you want to query against).</a:t>
            </a:r>
            <a:endParaRPr lang="en-US" dirty="0"/>
          </a:p>
        </p:txBody>
      </p:sp>
      <p:pic>
        <p:nvPicPr>
          <p:cNvPr id="4" name="Picture 4" descr="C:\Users\lrath\AppData\Local\Temp\SNAGHTML23c4e2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4536725" cy="3390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your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name shows up on the left hand side.</a:t>
            </a:r>
          </a:p>
          <a:p>
            <a:r>
              <a:rPr lang="en-US" dirty="0" smtClean="0"/>
              <a:t>You can query queries (results sets).</a:t>
            </a:r>
            <a:endParaRPr lang="en-US" dirty="0"/>
          </a:p>
        </p:txBody>
      </p:sp>
      <p:pic>
        <p:nvPicPr>
          <p:cNvPr id="24578" name="Picture 2" descr="C:\Users\lrath\AppData\Local\Temp\SNAGHTML23c6d8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95600"/>
            <a:ext cx="4638675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Criteria</a:t>
            </a:r>
            <a:endParaRPr lang="en-US" dirty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87751"/>
            <a:ext cx="8229600" cy="340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Expressions can perform calculations or operations on fields.</a:t>
            </a:r>
          </a:p>
          <a:p>
            <a:r>
              <a:rPr lang="en-US" dirty="0" smtClean="0"/>
              <a:t>Exp1: Operations</a:t>
            </a:r>
          </a:p>
          <a:p>
            <a:pPr lvl="1"/>
            <a:r>
              <a:rPr lang="en-US" sz="2400" dirty="0" smtClean="0"/>
              <a:t>Day: Format([</a:t>
            </a:r>
            <a:r>
              <a:rPr lang="en-US" sz="2400" dirty="0" err="1" smtClean="0"/>
              <a:t>dbo_Transactions.CreationDate</a:t>
            </a:r>
            <a:r>
              <a:rPr lang="en-US" sz="2400" dirty="0" smtClean="0"/>
              <a:t>],"</a:t>
            </a:r>
            <a:r>
              <a:rPr lang="en-US" sz="2400" dirty="0" err="1" smtClean="0"/>
              <a:t>dddd</a:t>
            </a:r>
            <a:r>
              <a:rPr lang="en-US" sz="2400" dirty="0" smtClean="0"/>
              <a:t>")</a:t>
            </a:r>
          </a:p>
          <a:p>
            <a:pPr lvl="2"/>
            <a:r>
              <a:rPr lang="en-US" sz="2000" dirty="0" smtClean="0"/>
              <a:t>Returns day of week for any Transaction</a:t>
            </a:r>
          </a:p>
          <a:p>
            <a:pPr lvl="1"/>
            <a:r>
              <a:rPr lang="en-US" dirty="0" smtClean="0"/>
              <a:t>Weekday([</a:t>
            </a:r>
            <a:r>
              <a:rPr lang="en-US" dirty="0" err="1" smtClean="0"/>
              <a:t>dbo_Transactions.CreationDate</a:t>
            </a:r>
            <a:r>
              <a:rPr lang="en-US" dirty="0" smtClean="0"/>
              <a:t>])</a:t>
            </a:r>
          </a:p>
          <a:p>
            <a:pPr lvl="2"/>
            <a:r>
              <a:rPr lang="en-US" dirty="0" smtClean="0"/>
              <a:t>Returns day number (0 – 6) for a Transaction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Date Functions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2133600"/>
          <a:ext cx="5867400" cy="265176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711325"/>
                <a:gridCol w="4156075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Expression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Description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=Date()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Displays the current date in the form of mm-</a:t>
                      </a:r>
                      <a:r>
                        <a:rPr lang="en-US" dirty="0" err="1"/>
                        <a:t>dd</a:t>
                      </a:r>
                      <a:r>
                        <a:rPr lang="en-US" dirty="0"/>
                        <a:t>-</a:t>
                      </a:r>
                      <a:r>
                        <a:rPr lang="en-US" dirty="0" err="1"/>
                        <a:t>yyyy</a:t>
                      </a:r>
                      <a:r>
                        <a:rPr lang="en-US" dirty="0"/>
                        <a:t>, where mm is the month (1 through 12), </a:t>
                      </a:r>
                      <a:r>
                        <a:rPr lang="en-US" dirty="0" err="1"/>
                        <a:t>dd</a:t>
                      </a:r>
                      <a:r>
                        <a:rPr lang="en-US" dirty="0"/>
                        <a:t> is the day (1 through 31), and </a:t>
                      </a:r>
                      <a:r>
                        <a:rPr lang="en-US" dirty="0" err="1"/>
                        <a:t>yyyy</a:t>
                      </a:r>
                      <a:r>
                        <a:rPr lang="en-US" dirty="0"/>
                        <a:t> is the year (1980 through 2099).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=Now()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Displays the current date and time.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=Date() - 1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Displays yesterday's date.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=Year(Date())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Displays the current year.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29400" y="1524000"/>
          <a:ext cx="2286000" cy="383336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88531"/>
                <a:gridCol w="1297469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600" b="1" dirty="0"/>
                        <a:t>Interval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Explanation</a:t>
                      </a:r>
                    </a:p>
                  </a:txBody>
                  <a:tcPr marL="81280" marR="81280" marT="40640" marB="40640" anchor="ctr"/>
                </a:tc>
              </a:tr>
              <a:tr h="526288">
                <a:tc>
                  <a:txBody>
                    <a:bodyPr/>
                    <a:lstStyle/>
                    <a:p>
                      <a:r>
                        <a:rPr lang="en-US" sz="1600"/>
                        <a:t>yyyy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Year</a:t>
                      </a:r>
                    </a:p>
                  </a:txBody>
                  <a:tcPr marL="81280" marR="81280" marT="40640" marB="40640" anchor="ctr"/>
                </a:tc>
              </a:tr>
              <a:tr h="300736">
                <a:tc>
                  <a:txBody>
                    <a:bodyPr/>
                    <a:lstStyle/>
                    <a:p>
                      <a:r>
                        <a:rPr lang="en-US" sz="1600"/>
                        <a:t>q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Quarter</a:t>
                      </a:r>
                    </a:p>
                  </a:txBody>
                  <a:tcPr marL="81280" marR="81280" marT="40640" marB="40640" anchor="ctr"/>
                </a:tc>
              </a:tr>
              <a:tr h="300736">
                <a:tc>
                  <a:txBody>
                    <a:bodyPr/>
                    <a:lstStyle/>
                    <a:p>
                      <a:r>
                        <a:rPr lang="en-US" sz="1600"/>
                        <a:t>m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Month</a:t>
                      </a:r>
                    </a:p>
                  </a:txBody>
                  <a:tcPr marL="81280" marR="81280" marT="40640" marB="40640" anchor="ctr"/>
                </a:tc>
              </a:tr>
              <a:tr h="300736">
                <a:tc>
                  <a:txBody>
                    <a:bodyPr/>
                    <a:lstStyle/>
                    <a:p>
                      <a:r>
                        <a:rPr lang="en-US" sz="1600" dirty="0"/>
                        <a:t>y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Day of year</a:t>
                      </a:r>
                    </a:p>
                  </a:txBody>
                  <a:tcPr marL="81280" marR="81280" marT="40640" marB="40640" anchor="ctr"/>
                </a:tc>
              </a:tr>
              <a:tr h="300736">
                <a:tc>
                  <a:txBody>
                    <a:bodyPr/>
                    <a:lstStyle/>
                    <a:p>
                      <a:r>
                        <a:rPr lang="en-US" sz="1600"/>
                        <a:t>d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Day</a:t>
                      </a:r>
                    </a:p>
                  </a:txBody>
                  <a:tcPr marL="81280" marR="81280" marT="40640" marB="40640" anchor="ctr"/>
                </a:tc>
              </a:tr>
              <a:tr h="300736">
                <a:tc>
                  <a:txBody>
                    <a:bodyPr/>
                    <a:lstStyle/>
                    <a:p>
                      <a:r>
                        <a:rPr lang="en-US" sz="1600"/>
                        <a:t>w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Weekday</a:t>
                      </a:r>
                    </a:p>
                  </a:txBody>
                  <a:tcPr marL="81280" marR="81280" marT="40640" marB="40640" anchor="ctr"/>
                </a:tc>
              </a:tr>
              <a:tr h="300736">
                <a:tc>
                  <a:txBody>
                    <a:bodyPr/>
                    <a:lstStyle/>
                    <a:p>
                      <a:r>
                        <a:rPr lang="en-US" sz="1600"/>
                        <a:t>ww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Week</a:t>
                      </a:r>
                    </a:p>
                  </a:txBody>
                  <a:tcPr marL="81280" marR="81280" marT="40640" marB="40640" anchor="ctr"/>
                </a:tc>
              </a:tr>
              <a:tr h="300736">
                <a:tc>
                  <a:txBody>
                    <a:bodyPr/>
                    <a:lstStyle/>
                    <a:p>
                      <a:r>
                        <a:rPr lang="en-US" sz="1600"/>
                        <a:t>h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Hour</a:t>
                      </a:r>
                    </a:p>
                  </a:txBody>
                  <a:tcPr marL="81280" marR="81280" marT="40640" marB="40640" anchor="ctr"/>
                </a:tc>
              </a:tr>
              <a:tr h="300736">
                <a:tc>
                  <a:txBody>
                    <a:bodyPr/>
                    <a:lstStyle/>
                    <a:p>
                      <a:r>
                        <a:rPr lang="en-US" sz="1600"/>
                        <a:t>n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Minute</a:t>
                      </a:r>
                    </a:p>
                  </a:txBody>
                  <a:tcPr marL="81280" marR="81280" marT="40640" marB="40640" anchor="ctr"/>
                </a:tc>
              </a:tr>
              <a:tr h="300736">
                <a:tc>
                  <a:txBody>
                    <a:bodyPr/>
                    <a:lstStyle/>
                    <a:p>
                      <a:r>
                        <a:rPr lang="en-US" sz="1600"/>
                        <a:t>s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Second</a:t>
                      </a:r>
                    </a:p>
                  </a:txBody>
                  <a:tcPr marL="81280" marR="81280" marT="40640" marB="4064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a Query for Last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Select all the fields to show up in the query.</a:t>
            </a:r>
          </a:p>
          <a:p>
            <a:r>
              <a:rPr lang="en-US" sz="2800" dirty="0" smtClean="0"/>
              <a:t>On the criteria line input the calculation.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90800"/>
            <a:ext cx="51054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to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Charts don’t work well with Linked Data.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r>
              <a:rPr lang="en-US" dirty="0" smtClean="0"/>
              <a:t>Under External Data, Export to Excel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95600"/>
            <a:ext cx="66754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Logan Rath, MLS</a:t>
            </a:r>
          </a:p>
          <a:p>
            <a:pPr algn="ctr">
              <a:buNone/>
            </a:pPr>
            <a:r>
              <a:rPr lang="en-US" dirty="0" smtClean="0"/>
              <a:t>Resource Sharing Librarian</a:t>
            </a:r>
          </a:p>
          <a:p>
            <a:pPr algn="ctr">
              <a:buNone/>
            </a:pPr>
            <a:r>
              <a:rPr lang="en-US" dirty="0" smtClean="0"/>
              <a:t>Brockport (XBM)</a:t>
            </a:r>
          </a:p>
          <a:p>
            <a:pPr algn="ctr">
              <a:buNone/>
            </a:pPr>
            <a:r>
              <a:rPr lang="en-US" dirty="0" smtClean="0"/>
              <a:t>585-395-2568</a:t>
            </a:r>
          </a:p>
          <a:p>
            <a:pPr algn="ctr">
              <a:buNone/>
            </a:pPr>
            <a:r>
              <a:rPr lang="en-US" dirty="0" smtClean="0"/>
              <a:t>lrath@brockport.edu</a:t>
            </a:r>
          </a:p>
        </p:txBody>
      </p:sp>
      <p:pic>
        <p:nvPicPr>
          <p:cNvPr id="5" name="Content Placeholder 4" descr="logan_rath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7505" y="1216025"/>
            <a:ext cx="3951414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REALLY OVERDUE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1: Calculate all Borrowing Loans where the Due Date is less than 5 weeks.</a:t>
            </a:r>
          </a:p>
          <a:p>
            <a:r>
              <a:rPr lang="en-US" dirty="0" smtClean="0"/>
              <a:t>Criteria:</a:t>
            </a:r>
          </a:p>
          <a:p>
            <a:pPr lvl="1"/>
            <a:r>
              <a:rPr lang="en-US" dirty="0" err="1" smtClean="0"/>
              <a:t>DueDate</a:t>
            </a:r>
            <a:r>
              <a:rPr lang="en-US" dirty="0" smtClean="0"/>
              <a:t> &lt; </a:t>
            </a:r>
            <a:r>
              <a:rPr lang="en-US" dirty="0" err="1" smtClean="0"/>
              <a:t>DateAdd</a:t>
            </a:r>
            <a:r>
              <a:rPr lang="en-US" dirty="0" smtClean="0"/>
              <a:t>("ww",-5,Date())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91000"/>
            <a:ext cx="7744931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Compliance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Query for all Articles Borrowed for the last calendar year.</a:t>
            </a:r>
          </a:p>
          <a:p>
            <a:r>
              <a:rPr lang="en-US" dirty="0" smtClean="0"/>
              <a:t>Criteria: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ProcessType</a:t>
            </a:r>
            <a:r>
              <a:rPr lang="en-US" dirty="0" smtClean="0"/>
              <a:t> is "Borrowing"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CopyrightAlreadyPaid</a:t>
            </a:r>
            <a:r>
              <a:rPr lang="en-US" dirty="0" smtClean="0"/>
              <a:t>  is "No"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CreationDate</a:t>
            </a:r>
            <a:r>
              <a:rPr lang="en-US" dirty="0" smtClean="0"/>
              <a:t> is Between #1/1/2011# And #12/31/2011#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PhotoJournalYear</a:t>
            </a:r>
            <a:r>
              <a:rPr lang="en-US" dirty="0" smtClean="0"/>
              <a:t> &gt; Year(Date()-"5")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which ones do we have to pay?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need to query a query:</a:t>
            </a:r>
          </a:p>
          <a:p>
            <a:pPr lvl="1"/>
            <a:r>
              <a:rPr lang="en-US" dirty="0" smtClean="0"/>
              <a:t>Create another query to sort through Copyright Compliance queue (I named mine Articles to Pay).</a:t>
            </a:r>
          </a:p>
          <a:p>
            <a:pPr lvl="1"/>
            <a:r>
              <a:rPr lang="en-US" dirty="0" smtClean="0"/>
              <a:t>This query has a </a:t>
            </a:r>
            <a:r>
              <a:rPr lang="en-US" dirty="0" err="1" smtClean="0"/>
              <a:t>subquery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733800"/>
            <a:ext cx="67135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Logan Rath, MLS</a:t>
            </a:r>
          </a:p>
          <a:p>
            <a:pPr algn="ctr">
              <a:buNone/>
            </a:pPr>
            <a:r>
              <a:rPr lang="en-US" dirty="0" smtClean="0"/>
              <a:t>Resource Sharing Librarian</a:t>
            </a:r>
          </a:p>
          <a:p>
            <a:pPr algn="ctr">
              <a:buNone/>
            </a:pPr>
            <a:r>
              <a:rPr lang="en-US" dirty="0" smtClean="0"/>
              <a:t>Brockport (XBM)</a:t>
            </a:r>
          </a:p>
          <a:p>
            <a:pPr algn="ctr">
              <a:buNone/>
            </a:pPr>
            <a:r>
              <a:rPr lang="en-US" dirty="0" smtClean="0"/>
              <a:t>585-395-2568</a:t>
            </a:r>
          </a:p>
          <a:p>
            <a:pPr algn="ctr">
              <a:buNone/>
            </a:pPr>
            <a:r>
              <a:rPr lang="en-US" dirty="0" smtClean="0"/>
              <a:t>lrath@brockport.edu</a:t>
            </a:r>
          </a:p>
        </p:txBody>
      </p:sp>
      <p:pic>
        <p:nvPicPr>
          <p:cNvPr id="5" name="Content Placeholder 4" descr="logan_rath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7505" y="1216025"/>
            <a:ext cx="3951414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Warning: Advanced Users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presentation is just to give you an </a:t>
            </a:r>
            <a:r>
              <a:rPr lang="en-US" b="1" i="1" dirty="0" smtClean="0"/>
              <a:t>idea</a:t>
            </a:r>
            <a:r>
              <a:rPr lang="en-US" dirty="0" smtClean="0"/>
              <a:t> of what’s possible.</a:t>
            </a:r>
          </a:p>
          <a:p>
            <a:r>
              <a:rPr lang="en-US" dirty="0" smtClean="0"/>
              <a:t>Unless you’re intimately familiar with SQL and building Access queries, either find a friend or book.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429000"/>
            <a:ext cx="18288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2670984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Deeper analysis of data</a:t>
            </a:r>
          </a:p>
          <a:p>
            <a:r>
              <a:rPr lang="en-US" dirty="0" smtClean="0"/>
              <a:t>Automatically updated queries</a:t>
            </a:r>
          </a:p>
          <a:p>
            <a:pPr lvl="1"/>
            <a:r>
              <a:rPr lang="en-US" dirty="0" smtClean="0"/>
              <a:t>Set something up once and you’ll be good to go.</a:t>
            </a:r>
          </a:p>
          <a:p>
            <a:pPr lvl="1"/>
            <a:r>
              <a:rPr lang="en-US" dirty="0" smtClean="0"/>
              <a:t>Relative Criteria (one year ago, last three months)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 Access</a:t>
            </a:r>
          </a:p>
          <a:p>
            <a:r>
              <a:rPr lang="en-US" dirty="0" smtClean="0"/>
              <a:t>Create a Blank Database on your computer.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71800"/>
            <a:ext cx="424647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052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 External Data, choose ODBC Database</a:t>
            </a:r>
          </a:p>
          <a:p>
            <a:r>
              <a:rPr lang="en-US" dirty="0" smtClean="0"/>
              <a:t>Create a Linked Database</a:t>
            </a:r>
          </a:p>
          <a:p>
            <a:r>
              <a:rPr lang="en-US" dirty="0" smtClean="0"/>
              <a:t>Create a New Machine Data Source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81400"/>
            <a:ext cx="3124200" cy="298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33142" b="50000"/>
          <a:stretch>
            <a:fillRect/>
          </a:stretch>
        </p:blipFill>
        <p:spPr bwMode="auto">
          <a:xfrm>
            <a:off x="1219200" y="2819400"/>
            <a:ext cx="7085013" cy="83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 the Machine Data Source tab, choose New</a:t>
            </a:r>
          </a:p>
          <a:p>
            <a:r>
              <a:rPr lang="en-US" dirty="0" smtClean="0"/>
              <a:t>The type will be </a:t>
            </a:r>
            <a:r>
              <a:rPr lang="en-US" b="1" dirty="0" smtClean="0"/>
              <a:t>User Data Source</a:t>
            </a:r>
          </a:p>
          <a:p>
            <a:r>
              <a:rPr lang="en-US" dirty="0" smtClean="0"/>
              <a:t>The driver will be </a:t>
            </a:r>
            <a:r>
              <a:rPr lang="en-US" b="1" dirty="0" smtClean="0"/>
              <a:t>SQL</a:t>
            </a:r>
            <a:r>
              <a:rPr lang="en-US" dirty="0" smtClean="0"/>
              <a:t> (last choice)</a:t>
            </a:r>
            <a:endParaRPr lang="en-US" dirty="0"/>
          </a:p>
        </p:txBody>
      </p:sp>
      <p:pic>
        <p:nvPicPr>
          <p:cNvPr id="4" name="Picture 5" descr="C:\Users\lrath\AppData\Local\Temp\SNAGHTML23b5b8f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3657600" cy="3185126"/>
          </a:xfrm>
          <a:prstGeom prst="rect">
            <a:avLst/>
          </a:prstGeom>
          <a:noFill/>
        </p:spPr>
      </p:pic>
      <p:pic>
        <p:nvPicPr>
          <p:cNvPr id="5" name="Picture 7" descr="C:\Users\lrath\AppData\Local\Temp\SNAGHTML23b77d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590800"/>
            <a:ext cx="3894084" cy="2895600"/>
          </a:xfrm>
          <a:prstGeom prst="rect">
            <a:avLst/>
          </a:prstGeom>
          <a:noFill/>
        </p:spPr>
      </p:pic>
      <p:pic>
        <p:nvPicPr>
          <p:cNvPr id="19458" name="Picture 2" descr="C:\Users\lrath\AppData\Local\Temp\SNAGHTML23b90a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581400"/>
            <a:ext cx="3581400" cy="2663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Name your database. (This can be anything)</a:t>
            </a:r>
          </a:p>
          <a:p>
            <a:r>
              <a:rPr lang="en-US" dirty="0" smtClean="0"/>
              <a:t>Give it a description.</a:t>
            </a:r>
          </a:p>
          <a:p>
            <a:r>
              <a:rPr lang="en-US" dirty="0" smtClean="0"/>
              <a:t>Enter your SQL server IP</a:t>
            </a:r>
          </a:p>
          <a:p>
            <a:pPr lvl="1"/>
            <a:r>
              <a:rPr lang="en-US" sz="2000" dirty="0" smtClean="0"/>
              <a:t>Your server IP can be found by adding going to your ILLiad Logon page URL and replacing /illiad/logon.html with /Setup/default.html</a:t>
            </a:r>
          </a:p>
          <a:p>
            <a:pPr lvl="1"/>
            <a:r>
              <a:rPr lang="en-US" sz="2000" dirty="0" smtClean="0"/>
              <a:t>e.g. http://brockport.illiad.oclc.org/Setup/default.html</a:t>
            </a:r>
            <a:endParaRPr lang="en-US" sz="2000" dirty="0"/>
          </a:p>
        </p:txBody>
      </p:sp>
      <p:pic>
        <p:nvPicPr>
          <p:cNvPr id="4100" name="Picture 4" descr="C:\Users\lrath\AppData\Local\Temp\SNAGHTML23b9f6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733800"/>
            <a:ext cx="4857750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Choose SQL Server authentication.</a:t>
            </a:r>
          </a:p>
          <a:p>
            <a:r>
              <a:rPr lang="en-US" dirty="0" smtClean="0"/>
              <a:t>Leave the Connect to SQL Server box checked.</a:t>
            </a:r>
          </a:p>
          <a:p>
            <a:r>
              <a:rPr lang="en-US" dirty="0" smtClean="0"/>
              <a:t>Enter your credentials (obtained from ILLiad host).</a:t>
            </a:r>
            <a:endParaRPr lang="en-US" dirty="0"/>
          </a:p>
        </p:txBody>
      </p:sp>
      <p:pic>
        <p:nvPicPr>
          <p:cNvPr id="20482" name="Picture 2" descr="C:\Users\lrath\AppData\Local\Temp\SNAGHTML23bd4c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800"/>
            <a:ext cx="4857750" cy="340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6815</TotalTime>
  <Words>702</Words>
  <Application>Microsoft Office PowerPoint</Application>
  <PresentationFormat>On-screen Show (4:3)</PresentationFormat>
  <Paragraphs>129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Origin</vt:lpstr>
      <vt:lpstr>Using Access to Hack Your Data</vt:lpstr>
      <vt:lpstr>Welcome</vt:lpstr>
      <vt:lpstr>Warning: Advanced Users Only</vt:lpstr>
      <vt:lpstr>Why Use Access</vt:lpstr>
      <vt:lpstr>Setting up Access</vt:lpstr>
      <vt:lpstr>Setting up Access</vt:lpstr>
      <vt:lpstr>Setting up Access</vt:lpstr>
      <vt:lpstr>Setting up Access</vt:lpstr>
      <vt:lpstr>Setting up Access</vt:lpstr>
      <vt:lpstr>Setting up Access</vt:lpstr>
      <vt:lpstr>Import Linked Fields</vt:lpstr>
      <vt:lpstr>Creating Queries</vt:lpstr>
      <vt:lpstr>Add Fields</vt:lpstr>
      <vt:lpstr>Name your Query</vt:lpstr>
      <vt:lpstr>Add Criteria</vt:lpstr>
      <vt:lpstr>Create Expressions</vt:lpstr>
      <vt:lpstr>Common Date Functions</vt:lpstr>
      <vt:lpstr>Set up a Query for Last Year</vt:lpstr>
      <vt:lpstr>Export to Excel</vt:lpstr>
      <vt:lpstr>Calculate REALLY OVERDUE items</vt:lpstr>
      <vt:lpstr>Copyright Compliance Queue</vt:lpstr>
      <vt:lpstr>But which ones do we have to pay?</vt:lpstr>
      <vt:lpstr>Questions?</vt:lpstr>
    </vt:vector>
  </TitlesOfParts>
  <Company>The College at Brockport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Access to Hack Your Data</dc:title>
  <dc:creator>Logan Rath</dc:creator>
  <cp:lastModifiedBy>Logan Rath</cp:lastModifiedBy>
  <cp:revision>670</cp:revision>
  <dcterms:created xsi:type="dcterms:W3CDTF">2012-10-03T23:32:18Z</dcterms:created>
  <dcterms:modified xsi:type="dcterms:W3CDTF">2012-10-15T18:17:04Z</dcterms:modified>
</cp:coreProperties>
</file>